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985656f5f54a71" /><Relationship Type="http://schemas.openxmlformats.org/officeDocument/2006/relationships/extended-properties" Target="/docProps/app.xml" Id="Rea21f81755244b11" /><Relationship Type="http://schemas.openxmlformats.org/officeDocument/2006/relationships/officeDocument" Target="/ppt/presentation.xml" Id="Rec1c67c1acc442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f234a08b8a4078"/>
  </p:sldMasterIdLst>
  <p:notesMasterIdLst>
    <p:notesMasterId xmlns:r="http://schemas.openxmlformats.org/officeDocument/2006/relationships" r:id="Ra0ffded36e93474b"/>
  </p:notesMasterIdLst>
  <p:sldIdLst>
    <p:sldId xmlns:r="http://schemas.openxmlformats.org/officeDocument/2006/relationships" id="256" r:id="R18dd4e9a48b34954"/>
    <p:sldId xmlns:r="http://schemas.openxmlformats.org/officeDocument/2006/relationships" id="257" r:id="R93bbc9a26f6f4167"/>
    <p:sldId xmlns:r="http://schemas.openxmlformats.org/officeDocument/2006/relationships" id="258" r:id="R72f03c2a4be54f61"/>
    <p:sldId xmlns:r="http://schemas.openxmlformats.org/officeDocument/2006/relationships" id="259" r:id="R6f6551e772124375"/>
    <p:sldId xmlns:r="http://schemas.openxmlformats.org/officeDocument/2006/relationships" id="260" r:id="R3c2b01446903481a"/>
    <p:sldId xmlns:r="http://schemas.openxmlformats.org/officeDocument/2006/relationships" id="261" r:id="Rc69e83540f1e47e4"/>
    <p:sldId xmlns:r="http://schemas.openxmlformats.org/officeDocument/2006/relationships" id="262" r:id="Rcab80b3d919648f0"/>
    <p:sldId xmlns:r="http://schemas.openxmlformats.org/officeDocument/2006/relationships" id="263" r:id="R0300db51463843a7"/>
    <p:sldId xmlns:r="http://schemas.openxmlformats.org/officeDocument/2006/relationships" id="264" r:id="R2ed84ecae4bf447c"/>
    <p:sldId xmlns:r="http://schemas.openxmlformats.org/officeDocument/2006/relationships" id="265" r:id="R5433e0792ec44256"/>
    <p:sldId xmlns:r="http://schemas.openxmlformats.org/officeDocument/2006/relationships" id="266" r:id="R21a2c1abdf56454c"/>
    <p:sldId xmlns:r="http://schemas.openxmlformats.org/officeDocument/2006/relationships" id="267" r:id="Rd3ad9d3804de43b6"/>
    <p:sldId xmlns:r="http://schemas.openxmlformats.org/officeDocument/2006/relationships" id="268" r:id="Rcc8b70c8e74b4941"/>
    <p:sldId xmlns:r="http://schemas.openxmlformats.org/officeDocument/2006/relationships" id="269" r:id="Rec549262576341dd"/>
    <p:sldId xmlns:r="http://schemas.openxmlformats.org/officeDocument/2006/relationships" id="270" r:id="R8451cab18a1d4de9"/>
    <p:sldId xmlns:r="http://schemas.openxmlformats.org/officeDocument/2006/relationships" id="271" r:id="Rd3112144d2b84180"/>
    <p:sldId xmlns:r="http://schemas.openxmlformats.org/officeDocument/2006/relationships" id="272" r:id="R8ab6bda72a294b09"/>
    <p:sldId xmlns:r="http://schemas.openxmlformats.org/officeDocument/2006/relationships" id="273" r:id="R317b830c3a184fd6"/>
    <p:sldId xmlns:r="http://schemas.openxmlformats.org/officeDocument/2006/relationships" id="274" r:id="Rb67c92ba9923479a"/>
    <p:sldId xmlns:r="http://schemas.openxmlformats.org/officeDocument/2006/relationships" id="275" r:id="R53ff2f53065d4b03"/>
    <p:sldId xmlns:r="http://schemas.openxmlformats.org/officeDocument/2006/relationships" id="276" r:id="R4c081825e8c44672"/>
    <p:sldId xmlns:r="http://schemas.openxmlformats.org/officeDocument/2006/relationships" id="277" r:id="R840d3c71584a4c90"/>
    <p:sldId xmlns:r="http://schemas.openxmlformats.org/officeDocument/2006/relationships" id="278" r:id="R0598ab3b09df4ac3"/>
    <p:sldId xmlns:r="http://schemas.openxmlformats.org/officeDocument/2006/relationships" id="279" r:id="R8ea4db5ada0240a1"/>
    <p:sldId xmlns:r="http://schemas.openxmlformats.org/officeDocument/2006/relationships" id="280" r:id="R21f355105d7744c9"/>
    <p:sldId xmlns:r="http://schemas.openxmlformats.org/officeDocument/2006/relationships" id="281" r:id="R2a65ac7f663f4850"/>
    <p:sldId xmlns:r="http://schemas.openxmlformats.org/officeDocument/2006/relationships" id="282" r:id="R269800bc79af4204"/>
    <p:sldId xmlns:r="http://schemas.openxmlformats.org/officeDocument/2006/relationships" id="283" r:id="R4183baa421694c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87a7cb427d4cd1" /><Relationship Type="http://schemas.openxmlformats.org/officeDocument/2006/relationships/slideMaster" Target="/ppt/slideMasters/slideMaster1.xml" Id="R31f234a08b8a4078" /><Relationship Type="http://schemas.openxmlformats.org/officeDocument/2006/relationships/notesMaster" Target="/ppt/notesMasters/notesMaster1.xml" Id="Ra0ffded36e93474b" /><Relationship Type="http://schemas.openxmlformats.org/officeDocument/2006/relationships/presProps" Target="/ppt/presProps.xml" Id="R5bfe9111fdff4670" /><Relationship Type="http://schemas.openxmlformats.org/officeDocument/2006/relationships/tableStyles" Target="/ppt/tableStyles.xml" Id="R660bb9cf55cc4d2f" /><Relationship Type="http://schemas.openxmlformats.org/officeDocument/2006/relationships/slide" Target="/ppt/slides/slide1.xml" Id="R18dd4e9a48b34954" /><Relationship Type="http://schemas.openxmlformats.org/officeDocument/2006/relationships/slide" Target="/ppt/slides/slide2.xml" Id="R93bbc9a26f6f4167" /><Relationship Type="http://schemas.openxmlformats.org/officeDocument/2006/relationships/slide" Target="/ppt/slides/slide3.xml" Id="R72f03c2a4be54f61" /><Relationship Type="http://schemas.openxmlformats.org/officeDocument/2006/relationships/slide" Target="/ppt/slides/slide4.xml" Id="R6f6551e772124375" /><Relationship Type="http://schemas.openxmlformats.org/officeDocument/2006/relationships/slide" Target="/ppt/slides/slide5.xml" Id="R3c2b01446903481a" /><Relationship Type="http://schemas.openxmlformats.org/officeDocument/2006/relationships/slide" Target="/ppt/slides/slide6.xml" Id="Rc69e83540f1e47e4" /><Relationship Type="http://schemas.openxmlformats.org/officeDocument/2006/relationships/slide" Target="/ppt/slides/slide7.xml" Id="Rcab80b3d919648f0" /><Relationship Type="http://schemas.openxmlformats.org/officeDocument/2006/relationships/slide" Target="/ppt/slides/slide8.xml" Id="R0300db51463843a7" /><Relationship Type="http://schemas.openxmlformats.org/officeDocument/2006/relationships/slide" Target="/ppt/slides/slide9.xml" Id="R2ed84ecae4bf447c" /><Relationship Type="http://schemas.openxmlformats.org/officeDocument/2006/relationships/slide" Target="/ppt/slides/slide10.xml" Id="R5433e0792ec44256" /><Relationship Type="http://schemas.openxmlformats.org/officeDocument/2006/relationships/slide" Target="/ppt/slides/slide11.xml" Id="R21a2c1abdf56454c" /><Relationship Type="http://schemas.openxmlformats.org/officeDocument/2006/relationships/slide" Target="/ppt/slides/slide12.xml" Id="Rd3ad9d3804de43b6" /><Relationship Type="http://schemas.openxmlformats.org/officeDocument/2006/relationships/slide" Target="/ppt/slides/slide13.xml" Id="Rcc8b70c8e74b4941" /><Relationship Type="http://schemas.openxmlformats.org/officeDocument/2006/relationships/slide" Target="/ppt/slides/slide14.xml" Id="Rec549262576341dd" /><Relationship Type="http://schemas.openxmlformats.org/officeDocument/2006/relationships/slide" Target="/ppt/slides/slide15.xml" Id="R8451cab18a1d4de9" /><Relationship Type="http://schemas.openxmlformats.org/officeDocument/2006/relationships/slide" Target="/ppt/slides/slide16.xml" Id="Rd3112144d2b84180" /><Relationship Type="http://schemas.openxmlformats.org/officeDocument/2006/relationships/slide" Target="/ppt/slides/slide17.xml" Id="R8ab6bda72a294b09" /><Relationship Type="http://schemas.openxmlformats.org/officeDocument/2006/relationships/slide" Target="/ppt/slides/slide18.xml" Id="R317b830c3a184fd6" /><Relationship Type="http://schemas.openxmlformats.org/officeDocument/2006/relationships/slide" Target="/ppt/slides/slide19.xml" Id="Rb67c92ba9923479a" /><Relationship Type="http://schemas.openxmlformats.org/officeDocument/2006/relationships/slide" Target="/ppt/slides/slide20.xml" Id="R53ff2f53065d4b03" /><Relationship Type="http://schemas.openxmlformats.org/officeDocument/2006/relationships/slide" Target="/ppt/slides/slide21.xml" Id="R4c081825e8c44672" /><Relationship Type="http://schemas.openxmlformats.org/officeDocument/2006/relationships/slide" Target="/ppt/slides/slide22.xml" Id="R840d3c71584a4c90" /><Relationship Type="http://schemas.openxmlformats.org/officeDocument/2006/relationships/slide" Target="/ppt/slides/slide23.xml" Id="R0598ab3b09df4ac3" /><Relationship Type="http://schemas.openxmlformats.org/officeDocument/2006/relationships/slide" Target="/ppt/slides/slide24.xml" Id="R8ea4db5ada0240a1" /><Relationship Type="http://schemas.openxmlformats.org/officeDocument/2006/relationships/slide" Target="/ppt/slides/slide25.xml" Id="R21f355105d7744c9" /><Relationship Type="http://schemas.openxmlformats.org/officeDocument/2006/relationships/slide" Target="/ppt/slides/slide26.xml" Id="R2a65ac7f663f4850" /><Relationship Type="http://schemas.openxmlformats.org/officeDocument/2006/relationships/slide" Target="/ppt/slides/slide27.xml" Id="R269800bc79af4204" /><Relationship Type="http://schemas.openxmlformats.org/officeDocument/2006/relationships/slide" Target="/ppt/slides/slide28.xml" Id="R4183baa421694c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436ec97e164e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6ffb7c9d5542d6" /><Relationship Type="http://schemas.openxmlformats.org/officeDocument/2006/relationships/notesMaster" Target="/ppt/notesMasters/notesMaster1.xml" Id="Rf9156c922dde49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850050d0624267" /><Relationship Type="http://schemas.openxmlformats.org/officeDocument/2006/relationships/notesMaster" Target="/ppt/notesMasters/notesMaster1.xml" Id="R92f9a283356d46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78ded039694abc" /><Relationship Type="http://schemas.openxmlformats.org/officeDocument/2006/relationships/notesMaster" Target="/ppt/notesMasters/notesMaster1.xml" Id="R78fbb40d3ee24a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62688baea846e9" /><Relationship Type="http://schemas.openxmlformats.org/officeDocument/2006/relationships/notesMaster" Target="/ppt/notesMasters/notesMaster1.xml" Id="R07859f5a531042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6f4595881f40ba" /><Relationship Type="http://schemas.openxmlformats.org/officeDocument/2006/relationships/notesMaster" Target="/ppt/notesMasters/notesMaster1.xml" Id="R637b34259a7746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b26bb23134421d" /><Relationship Type="http://schemas.openxmlformats.org/officeDocument/2006/relationships/notesMaster" Target="/ppt/notesMasters/notesMaster1.xml" Id="Reb70c193058442d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c6a20655924be5" /><Relationship Type="http://schemas.openxmlformats.org/officeDocument/2006/relationships/notesMaster" Target="/ppt/notesMasters/notesMaster1.xml" Id="R7c2a8ef6c8fe44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2c484b9af3452a" /><Relationship Type="http://schemas.openxmlformats.org/officeDocument/2006/relationships/notesMaster" Target="/ppt/notesMasters/notesMaster1.xml" Id="R2feab7fbc48e429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f01b595a434200" /><Relationship Type="http://schemas.openxmlformats.org/officeDocument/2006/relationships/notesMaster" Target="/ppt/notesMasters/notesMaster1.xml" Id="R5720f4d8471b483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30465f36c8465d" /><Relationship Type="http://schemas.openxmlformats.org/officeDocument/2006/relationships/notesMaster" Target="/ppt/notesMasters/notesMaster1.xml" Id="Rd51b429f8f664b4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88f1329344420b" /><Relationship Type="http://schemas.openxmlformats.org/officeDocument/2006/relationships/notesMaster" Target="/ppt/notesMasters/notesMaster1.xml" Id="Rff21c288d4e14b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603190b420245a0" /><Relationship Type="http://schemas.openxmlformats.org/officeDocument/2006/relationships/notesMaster" Target="/ppt/notesMasters/notesMaster1.xml" Id="R2111c3729796491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351e5f120214e12" /><Relationship Type="http://schemas.openxmlformats.org/officeDocument/2006/relationships/notesMaster" Target="/ppt/notesMasters/notesMaster1.xml" Id="R831a9e701f1440e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5588b1e49794827" /><Relationship Type="http://schemas.openxmlformats.org/officeDocument/2006/relationships/notesMaster" Target="/ppt/notesMasters/notesMaster1.xml" Id="R358e8215f60b474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afc017ab8c2412d" /><Relationship Type="http://schemas.openxmlformats.org/officeDocument/2006/relationships/notesMaster" Target="/ppt/notesMasters/notesMaster1.xml" Id="R18a6e5e131644c2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ffbeaa0cb974a66" /><Relationship Type="http://schemas.openxmlformats.org/officeDocument/2006/relationships/notesMaster" Target="/ppt/notesMasters/notesMaster1.xml" Id="R4146d3a857b346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88e960d808e4746" /><Relationship Type="http://schemas.openxmlformats.org/officeDocument/2006/relationships/notesMaster" Target="/ppt/notesMasters/notesMaster1.xml" Id="R0ab3b325a9854e5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ab5333da924429f" /><Relationship Type="http://schemas.openxmlformats.org/officeDocument/2006/relationships/notesMaster" Target="/ppt/notesMasters/notesMaster1.xml" Id="R693bf6f97572445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bd48d95183540b1" /><Relationship Type="http://schemas.openxmlformats.org/officeDocument/2006/relationships/notesMaster" Target="/ppt/notesMasters/notesMaster1.xml" Id="R6c7559d17dd04db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04e25530a0e4f3b" /><Relationship Type="http://schemas.openxmlformats.org/officeDocument/2006/relationships/notesMaster" Target="/ppt/notesMasters/notesMaster1.xml" Id="Rc6eb7b907c0a445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725cb56a71441c8" /><Relationship Type="http://schemas.openxmlformats.org/officeDocument/2006/relationships/notesMaster" Target="/ppt/notesMasters/notesMaster1.xml" Id="Rdfb1538b4b56487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fdf9381d4b44648" /><Relationship Type="http://schemas.openxmlformats.org/officeDocument/2006/relationships/notesMaster" Target="/ppt/notesMasters/notesMaster1.xml" Id="Rf69fa1f66b854e4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d71358b8c4c4ae7" /><Relationship Type="http://schemas.openxmlformats.org/officeDocument/2006/relationships/notesMaster" Target="/ppt/notesMasters/notesMaster1.xml" Id="Rb79f4a71b472405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74fdaa182af4192" /><Relationship Type="http://schemas.openxmlformats.org/officeDocument/2006/relationships/notesMaster" Target="/ppt/notesMasters/notesMaster1.xml" Id="R9268bda6c25249c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fe92f67fe0c46c5" /><Relationship Type="http://schemas.openxmlformats.org/officeDocument/2006/relationships/notesMaster" Target="/ppt/notesMasters/notesMaster1.xml" Id="R08546fc204c2414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3d7e49ed3c34c09" /><Relationship Type="http://schemas.openxmlformats.org/officeDocument/2006/relationships/notesMaster" Target="/ppt/notesMasters/notesMaster1.xml" Id="Rbd96cecb91654b0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8428da00da84c5d" /><Relationship Type="http://schemas.openxmlformats.org/officeDocument/2006/relationships/notesMaster" Target="/ppt/notesMasters/notesMaster1.xml" Id="Rf9add9acaf67450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847b445baa042f1" /><Relationship Type="http://schemas.openxmlformats.org/officeDocument/2006/relationships/notesMaster" Target="/ppt/notesMasters/notesMaster1.xml" Id="R81a55031cfb546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Client imagery sourced from Modern Touch Solutions: https://www.moderntouchsolutions.com/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Client imagery sourced from Modern Touch Solutions: https://www.moderntouchsolutions.com/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Client imagery sourced from Modern Touch Solutions: https://www.moderntouchsolutions.com/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Client imagery sourced from Modern Touch Solutions: https://www.moderntouchsolutions.com/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 profiles: https://linktr.ee/risingerbuild and https://rrbuildings.com/instagram/. Posting frequency is an estimate and should be rechecked during monthly competitive audits.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Client imagery sourced from Modern Touch Solutions: https://www.moderntouchsolutions.com/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Client imagery sourced from Modern Touch Solutions: https://www.moderntouchsolutions.com/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TikTok source: https://newsroom.tiktok.com/creator-search-insights/?lang=en. Strategy recommendations also reflect the Modern Touch Solutions content brief and current workflow.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Client imagery sourced from Modern Touch Solutions: https://www.moderntouchsolutions.com/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00b85f8df1467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a39369b5394887" /><Relationship Type="http://schemas.openxmlformats.org/officeDocument/2006/relationships/slideLayout" Target="/ppt/slideLayouts/slideLayout1.xml" Id="Rdb14401d16164d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14401d16164d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84a660fed493f" /><Relationship Type="http://schemas.openxmlformats.org/officeDocument/2006/relationships/image" Target="/ppt/media/image.bin" Id="R6984d83228c8486c" /><Relationship Type="http://schemas.openxmlformats.org/officeDocument/2006/relationships/image" Target="/ppt/media/image.png" Id="R006aae1e33df4623" /><Relationship Type="http://schemas.openxmlformats.org/officeDocument/2006/relationships/notesSlide" Target="/ppt/notesSlides/notesSlide1.xml" Id="R53ad21704e7f41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5b845ec554ba4" /><Relationship Type="http://schemas.openxmlformats.org/officeDocument/2006/relationships/image" Target="/ppt/media/image.jpeg" Id="Rc3871ef664e54562" /><Relationship Type="http://schemas.openxmlformats.org/officeDocument/2006/relationships/notesSlide" Target="/ppt/notesSlides/notesSlide2.xml" Id="R57f6e9cdaf384b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689c93fdbe4028" /><Relationship Type="http://schemas.openxmlformats.org/officeDocument/2006/relationships/notesSlide" Target="/ppt/notesSlides/notesSlide3.xml" Id="Rc273af9068f047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7edc92805444b2" /><Relationship Type="http://schemas.openxmlformats.org/officeDocument/2006/relationships/notesSlide" Target="/ppt/notesSlides/notesSlide4.xml" Id="R7072cfd4803c48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1de7a3d1345a3" /><Relationship Type="http://schemas.openxmlformats.org/officeDocument/2006/relationships/notesSlide" Target="/ppt/notesSlides/notesSlide5.xml" Id="R68d003b07a614b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f481d209764712" /><Relationship Type="http://schemas.openxmlformats.org/officeDocument/2006/relationships/image" Target="/ppt/media/image2.jpeg" Id="R00393f381fee497b" /><Relationship Type="http://schemas.openxmlformats.org/officeDocument/2006/relationships/notesSlide" Target="/ppt/notesSlides/notesSlide6.xml" Id="R476a427cceb64a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4ed5b6ca834a9c" /><Relationship Type="http://schemas.openxmlformats.org/officeDocument/2006/relationships/notesSlide" Target="/ppt/notesSlides/notesSlide7.xml" Id="R55d9f4f2c5674b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94b09e172415f" /><Relationship Type="http://schemas.openxmlformats.org/officeDocument/2006/relationships/notesSlide" Target="/ppt/notesSlides/notesSlide8.xml" Id="Rfd4c515888bb48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c766fa9bb24636" /><Relationship Type="http://schemas.openxmlformats.org/officeDocument/2006/relationships/notesSlide" Target="/ppt/notesSlides/notesSlide9.xml" Id="R9c601dfcd5ea4e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9f9181ebe442a" /><Relationship Type="http://schemas.openxmlformats.org/officeDocument/2006/relationships/notesSlide" Target="/ppt/notesSlides/notesSlide10.xml" Id="R914c40af5c1744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4898e7bcb44a7" /><Relationship Type="http://schemas.openxmlformats.org/officeDocument/2006/relationships/notesSlide" Target="/ppt/notesSlides/notesSlide11.xml" Id="Ra06bedebf58545e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69524325184705" /><Relationship Type="http://schemas.openxmlformats.org/officeDocument/2006/relationships/notesSlide" Target="/ppt/notesSlides/notesSlide12.xml" Id="R4a15d36fd27f442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1c28c853174844" /><Relationship Type="http://schemas.openxmlformats.org/officeDocument/2006/relationships/notesSlide" Target="/ppt/notesSlides/notesSlide13.xml" Id="R6361dfd97109475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009387d3d4a56" /><Relationship Type="http://schemas.openxmlformats.org/officeDocument/2006/relationships/notesSlide" Target="/ppt/notesSlides/notesSlide14.xml" Id="R26173d41999142e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94e3c8ede04dad" /><Relationship Type="http://schemas.openxmlformats.org/officeDocument/2006/relationships/notesSlide" Target="/ppt/notesSlides/notesSlide15.xml" Id="R9cdcafd8671b430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fdf753e6264685" /><Relationship Type="http://schemas.openxmlformats.org/officeDocument/2006/relationships/notesSlide" Target="/ppt/notesSlides/notesSlide16.xml" Id="R34252e243c164e5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b5c4f55ab49d7" /><Relationship Type="http://schemas.openxmlformats.org/officeDocument/2006/relationships/notesSlide" Target="/ppt/notesSlides/notesSlide17.xml" Id="R119706097c2a497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4114fbe04423d" /><Relationship Type="http://schemas.openxmlformats.org/officeDocument/2006/relationships/notesSlide" Target="/ppt/notesSlides/notesSlide18.xml" Id="R299ef07524c8429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1aa94c0b54b05" /><Relationship Type="http://schemas.openxmlformats.org/officeDocument/2006/relationships/image" Target="/ppt/media/image2.png" Id="Rfc944e8794014bf3" /><Relationship Type="http://schemas.openxmlformats.org/officeDocument/2006/relationships/notesSlide" Target="/ppt/notesSlides/notesSlide19.xml" Id="R248520f6c2cf4ca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1e1c92e8a446c8" /><Relationship Type="http://schemas.openxmlformats.org/officeDocument/2006/relationships/notesSlide" Target="/ppt/notesSlides/notesSlide20.xml" Id="Rfe6a2c764f744cf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828ec3880649ec" /><Relationship Type="http://schemas.openxmlformats.org/officeDocument/2006/relationships/image" Target="/ppt/media/image3.jpeg" Id="Rdc273918698a4ef9" /><Relationship Type="http://schemas.openxmlformats.org/officeDocument/2006/relationships/notesSlide" Target="/ppt/notesSlides/notesSlide21.xml" Id="R0ae16ac5e6644fc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15215d2bfe406b" /><Relationship Type="http://schemas.openxmlformats.org/officeDocument/2006/relationships/notesSlide" Target="/ppt/notesSlides/notesSlide22.xml" Id="R207d3ccf2e2a439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01a82ebb284217" /><Relationship Type="http://schemas.openxmlformats.org/officeDocument/2006/relationships/notesSlide" Target="/ppt/notesSlides/notesSlide23.xml" Id="Ra47b94b9c44a498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1237b63f64f4b" /><Relationship Type="http://schemas.openxmlformats.org/officeDocument/2006/relationships/image" Target="/ppt/media/image3.png" Id="R7a288ec6421b475c" /><Relationship Type="http://schemas.openxmlformats.org/officeDocument/2006/relationships/notesSlide" Target="/ppt/notesSlides/notesSlide24.xml" Id="R075388a711b1410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9fdfcfeb2b481c" /><Relationship Type="http://schemas.openxmlformats.org/officeDocument/2006/relationships/notesSlide" Target="/ppt/notesSlides/notesSlide25.xml" Id="Rea37b25f89ee445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06916252f34397" /><Relationship Type="http://schemas.openxmlformats.org/officeDocument/2006/relationships/image" Target="/ppt/media/image4.png" Id="Rf4397c985ef549c4" /><Relationship Type="http://schemas.openxmlformats.org/officeDocument/2006/relationships/notesSlide" Target="/ppt/notesSlides/notesSlide26.xml" Id="Ra089c5104e724b3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fb7dc120a439e" /><Relationship Type="http://schemas.openxmlformats.org/officeDocument/2006/relationships/notesSlide" Target="/ppt/notesSlides/notesSlide27.xml" Id="Reca497e4b4b744d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d66fe44f034366" /><Relationship Type="http://schemas.openxmlformats.org/officeDocument/2006/relationships/notesSlide" Target="/ppt/notesSlides/notesSlide28.xml" Id="R4c5ddc2f6a5c45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84d83228c8486c"/>
          <a:srcRect xmlns:a="http://schemas.openxmlformats.org/drawingml/2006/main" l="23426" t="0" r="23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0"/>
            <a:ext cx="54673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B8C9D-4A50-4CDB-92D7-49FECC70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1066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aae1e33df4623"/>
          <a:stretch xmlns:a="http://schemas.openxmlformats.org/drawingml/2006/main"/>
        </p:blipFill>
        <p:spPr>
          <a:xfrm xmlns:a="http://schemas.openxmlformats.org/drawingml/2006/main">
            <a:off x="592218" y="438150"/>
            <a:ext cx="758664" cy="10096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E5B57-1907-4AA7-BDFD-5C91E76B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52600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BF1CAE-ED40-40C5-B9BA-FCD79495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5381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Social Media Strategy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&amp; Content Roadmap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AEC4F8-6DE1-4FFC-9783-8D7364C2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38650"/>
            <a:ext cx="5143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D8D2C9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D8D2C9"/>
                </a:solidFill>
                <a:latin typeface="Aptos"/>
                <a:ea typeface="Aptos"/>
                <a:cs typeface="Aptos"/>
              </a:rPr>
              <a:t>Qualified inbound leads from the Philadelphia Main Line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4A662-D0DE-4FB7-9540-42FD80D1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67425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>
                <a:solidFill>
                  <a:srgbClr val="AFA99F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AFA99F"/>
                </a:solidFill>
                <a:latin typeface="Aptos"/>
                <a:ea typeface="Aptos"/>
                <a:cs typeface="Aptos"/>
              </a:rPr>
              <a:t>Prepared for Brax Stover and Storyy  | 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832272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71ef664e54562"/>
          <a:srcRect xmlns:a="http://schemas.openxmlformats.org/drawingml/2006/main" l="22396" t="0" r="223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0"/>
            <a:ext cx="5048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DF6B3F-E300-43BB-A7C7-EDC471B5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0"/>
            <a:ext cx="809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72C867-00A6-47B3-A444-DAFAF575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SECTION 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F89E6-6C03-4955-9C95-D9A135F0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Profile Analysis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&amp; Optimization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5D87E-93D2-48D5-BFE1-4D11CA88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00" b="0">
                <a:solidFill>
                  <a:srgbClr val="D6D1C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6D1C9"/>
                </a:solidFill>
                <a:latin typeface="Aptos"/>
                <a:ea typeface="Aptos"/>
                <a:cs typeface="Aptos"/>
              </a:rPr>
              <a:t>A new visitor should understand the service area, the work, and the next step within seconds.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FCE0B4-F007-4A05-87B7-082A2DF89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B2702A-3F01-459D-9546-62789B2E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808349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D6FB13-5528-4DE7-98C4-8244F445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PROFILE ANALYSIS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EE08BE-AA7F-4393-BD56-7D508623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Profile identity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1E1C11-972C-49D6-9F7E-CC910E77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1150AC-B005-4ED0-8898-FE4E8E10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7F3BB8-3050-449C-8BAC-FA3D4A95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49469-C0AC-45C9-8B80-CC0282730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5737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00B4B-E5B2-41E4-9D65-8085C925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5747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Username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9B2F8-0132-4776-A1E4-F32988D3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9562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1FC7A4-59EC-45B7-B297-62062F17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3143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Standardize @moderntouchsolutions across Instagram, Facebook, and TikTok. Avoid extra words or location abbreviations unless the clean handle is unavailable.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79E2C0-2BFA-4262-9B3A-1D847CAE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85737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E0F39C-6A9D-47DB-955B-2077C4B5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65747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Profile name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4BEA5-760F-463E-BDC8-D77AEFEC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09562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07277-B3F0-4FFE-8DF3-7C196780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362325"/>
            <a:ext cx="3143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 “Modern Touch Solutions | Main Line Contractor.” The searchable location and service category should appear in the name field, not only in the bio.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0D4858-4019-4077-88B0-4B00AE28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5737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CC43FA-E659-4819-BE41-ECAFC541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65747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Profile photo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940044-7D7C-48CA-917A-7F5DDF9B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09562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993EBE-93C1-4EB7-9DDB-A68C2065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62325"/>
            <a:ext cx="3143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 the clean MTS mark on a high contrast background. Keep Brax as the face of the videos, while the profile image makes the business easy to recognize.</a:t>
            </a:r>
          </a:p>
        </p:txBody>
      </p:sp>
    </p:spTree>
    <p:extLst>
      <p:ext uri="{BB962C8B-B14F-4D97-AF65-F5344CB8AC3E}">
        <p14:creationId xmlns:p14="http://schemas.microsoft.com/office/powerpoint/2010/main" val="6912123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A5D9FA-3409-46ED-BEBF-8E577B1E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PROFILE ANALYSIS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B1501F-7B91-433B-8977-0E40D9D1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Profile conversion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ABD309-AA2F-4444-8EAE-4DA0B934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B4A38C-49D5-4002-A71A-9FD7D693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562B18-57A4-4B16-80DF-5BA733FB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B2A5A-08DA-4EBC-9003-FD4DD215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57350"/>
            <a:ext cx="539115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A9E2B8-A98F-4D3E-A021-C7C94403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RECOMMENDED BIO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F436D-B375-4686-950E-9864A506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46196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Main Line remodeling contractor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Kitchens • Baths • Basements • Exteriors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Owner on site daily | PA #159191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Free quote 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300EE9-EBCB-4B7E-9F5A-67F77BA3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577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UNIQUE EDGE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925D9E-34A8-4117-AC1B-DABD803A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52975"/>
            <a:ext cx="4619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D9D3C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D9D3CA"/>
                </a:solidFill>
                <a:latin typeface="Aptos"/>
                <a:ea typeface="Aptos"/>
                <a:cs typeface="Aptos"/>
              </a:rPr>
              <a:t>Owner-led oversight and direct communication from walkthrough to final punch list.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BAF75C-F08D-4E3F-824A-6D0031E16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714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CALL TO ACTION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800B1-6BC0-496B-A2C7-327126F45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000250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 “Request a free remodeling quote” in the bio and every pinned post.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C5F458-536D-4AFA-87A2-B1EDFA6C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146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LINK IN BIO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D82DAB-387C-4E2F-BE42-0FFC19A2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000375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Send visitors directly to the quote page, not the website homepage.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FDD325-A51C-47EE-8BBB-E56B825E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7147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CONTACT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2D9747-5C71-44FD-AF0F-857F4D5A0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00500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Turn on call and email buttons. Match the phone number across every profile.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EA58B5-B950-4897-BF11-0A94476F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71487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HIGHLIGHTS AND PINS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CE1C7A-0D24-4CE6-9603-AE4284F2E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00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Highlights: Start Here, Kitchens, Baths, Basements, Exteriors, Reviews. Pins: Brax intro, best transformation, quote process.</a:t>
            </a:r>
          </a:p>
        </p:txBody>
      </p:sp>
    </p:spTree>
    <p:extLst>
      <p:ext uri="{BB962C8B-B14F-4D97-AF65-F5344CB8AC3E}">
        <p14:creationId xmlns:p14="http://schemas.microsoft.com/office/powerpoint/2010/main" val="17981534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43C58B-0C75-4354-A2D2-DEDBDBF8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PROFILE ANALYSIS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788A9-E832-4F9E-BC0C-2E3DC79A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Platform-specific optimization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BB3037-C2F2-4A3F-A427-D8E1B09B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4922E-7090-4622-9CE4-EB5125D01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26491-452D-4A82-9E66-80B02BF2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A51B1-19A7-46D9-AEF5-9D39CBF7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526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Instagram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83E495-50A3-4CEE-90A2-D88EE98C5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17907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PRIMARY SHOWROOM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F8AB11-4FDB-4069-8DB2-C3653CF84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1752600"/>
            <a:ext cx="6238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 location-rich captions, consistent orange covers, three pinned trust posts, and daily job-site Stories when footage is available.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3546B-E1BA-49BD-AEB1-5A163C5C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3367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FAEBB2-1D57-4FB0-84F6-0AAB83AC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3372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Facebook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B6B1EF-D122-4031-A747-5DD44A060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17182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HOMEOWNER REACH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4AE6DE-200F-4385-BAF1-E887C6A8D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133725"/>
            <a:ext cx="6238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Cross-post every Reel. Complete the service area, reviews, quote button, and project albums for homeowners aged 35 to 65.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6FDF76-478F-4582-BC66-76B0C47F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1480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4A1DBA-3B15-4898-B1E6-42B32A86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148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TikTok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398D04-4B4F-40ED-9663-5ABFA7AA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5529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LOCAL DISCOVERY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E84E3A-8016-4ADC-BB4E-F1894BCD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514850"/>
            <a:ext cx="6238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Keep edits raw and founder-led. Put the town and service in the opening text, spoken hook, and caption for search visibility.</a:t>
            </a:r>
          </a:p>
        </p:txBody>
      </p:sp>
    </p:spTree>
    <p:extLst>
      <p:ext uri="{BB962C8B-B14F-4D97-AF65-F5344CB8AC3E}">
        <p14:creationId xmlns:p14="http://schemas.microsoft.com/office/powerpoint/2010/main" val="3268013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93f381fee497b"/>
          <a:srcRect xmlns:a="http://schemas.openxmlformats.org/drawingml/2006/main" l="22396" t="0" r="223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0"/>
            <a:ext cx="5048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31A865-A3F6-49F4-A545-CDB5EA7F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0"/>
            <a:ext cx="809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EE0C77-3809-43B5-AB4D-A0EF33E3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SECTION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23234-801D-4957-B4B0-EA707FA6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Content Roadmap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6E75F-14B3-4DAD-A75B-EF1055F2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00" b="0">
                <a:solidFill>
                  <a:srgbClr val="D6D1C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6D1C9"/>
                </a:solidFill>
                <a:latin typeface="Aptos"/>
                <a:ea typeface="Aptos"/>
                <a:cs typeface="Aptos"/>
              </a:rPr>
              <a:t>Four pillars balance visible proof, useful expertise, local personality, and clear reasons to request a quote.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D97B5F-1B41-48E3-8341-1716E0FC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D0837-5A50-4CAE-9B9E-2942B5E8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101576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723177-24A2-4F21-97F1-216127A3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SOCIAL PROOF &amp;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F110FF-2AFA-46BD-9AD2-9A624ED7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Before-and-after transformations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33A11F-169A-40A3-8EA8-BE46ACB4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DAF4EE-0803-47FE-9064-4AA29FF5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3D2CC-9236-4FF1-92CF-4F59E4C1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15B7A-3212-4F3D-82AD-D0EDE0F52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Show the transformation and the workmanship that makes a homeowner comfortable requesting a quote.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3B50A-E290-42AA-ACAF-9E4DC6D1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E447D9-CF0E-43FA-A9FD-7D2F7B3B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6C279-5274-4F8A-8D85-348822C7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A0739-350C-498D-B0C4-F420B505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“This Wayne kitchen had one problem nobody could ignore.”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60145-2007-4E14-A345-6D37D41C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5E6B61-BDCD-4F7E-8746-3A050D43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Open on the bottleneck, reveal the new layout, then show Brax explaining the single change that fixed the room.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F879EA-E9B1-4C0A-9D74-E28CD5C34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6BEFC3-EF75-4223-B756-A8186073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306F34-0D44-4610-A78F-EA44460D6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E09987-36B3-4D2F-B07F-2C2D5032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“We turned this Conshohocken basement into usable square footage.”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EDE340-7102-457B-BBD9-F272FE7C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804F90-0010-45C3-803B-7F7DFAB9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Walk from the unfinished entry into the finished space with three fast before-and-after matches.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91B930-A03B-4269-BFA5-4826711A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F1E0F4-DE02-417B-818E-F52D0CBB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A6D422-89D0-47C5-83E0-E8412928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359262-4854-444A-AA74-4E4F0095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“A small Main Line bathroom can still feel custom.”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EA0A56-43B5-4AE0-AAA1-D1B8E987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8726E8-E648-4A23-877C-C5BD13E7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Show the old footprint, the tile and storage choices, then the final wide shot.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42BFE8-67AF-44CC-A08C-0E68B0A46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1</a:t>
            </a:r>
          </a:p>
        </p:txBody>
      </p:sp>
    </p:spTree>
    <p:extLst>
      <p:ext uri="{BB962C8B-B14F-4D97-AF65-F5344CB8AC3E}">
        <p14:creationId xmlns:p14="http://schemas.microsoft.com/office/powerpoint/2010/main" val="1173841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C023FB-E452-464E-B9A8-DE910D26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SOCIAL PROOF &amp;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4F65D6-AB25-4128-B6CD-A87B4020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Proof in the details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0E16E7-6C12-41A0-915C-D0C431FF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EC8C8A-6B34-46F6-BF70-C795F7A3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4518BB-8FB6-4916-AE5C-803EFF51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8CC4D-A1A9-4BAE-BD5C-F2854BC9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Show the transformation and the workmanship that makes a homeowner comfortable requesting a quote.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7F3EC-0475-42C9-9DF1-68CB27D7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EFB1E4-8392-4297-BB61-51D6DEBD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249B00-ED64-4008-9410-1E054F97F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AFF86-3682-431E-BF61-1062CA7C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“The most important part of this bathroom will never be seen again.”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3B1C8F-BCEB-4006-9448-97D5F6DD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78ACD2-CB7A-4388-BCE5-A5FEBEDD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Brax points out waterproofing before tile and explains the failure it prevents.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8C203-4DDD-4F2C-88DF-FCEB963B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B0200E-13D2-4C8D-BEAA-F627E6F34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0E890E-4FB8-4266-826C-87F55F382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6BB140-FD2F-4F15-A960-E2EA5339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“A beautiful replacement window can still leak.”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B7E491-0DF3-47F7-8EC7-23C26D57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3B683F-C123-4F3B-8AA4-72200CF7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Show flashing, sealant, and drainage details during a Wayne window install.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8AFA0D-04D5-4193-80FC-10D89A1A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66B80B-7832-44E1-AF28-2C82E310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C308B2-A1D3-40CB-B1AA-8560A26B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65E6CA-E999-4DBB-B60D-4A9F0C94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“This tiny cabinet gap tells me who installed the kitchen.”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55F9C3-8276-451C-9ECC-CC662266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8D3457-9379-4872-9178-C4116DBD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 close-ups to explain level lines, reveals, and final alignment.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EAD3DC-6513-451E-8695-FBD813B8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1</a:t>
            </a:r>
          </a:p>
        </p:txBody>
      </p:sp>
    </p:spTree>
    <p:extLst>
      <p:ext uri="{BB962C8B-B14F-4D97-AF65-F5344CB8AC3E}">
        <p14:creationId xmlns:p14="http://schemas.microsoft.com/office/powerpoint/2010/main" val="5213119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258FB5-0F1F-468A-AB47-E240777A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SOCIAL PROOF &amp;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5CE05-3B4E-4EF3-B1B5-72AA0FC0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Homeowner confidence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489C99-ACD1-4C8D-AE14-61676FD6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E3DCA5-2EA3-4B99-B6C7-E9C032D1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A1912-A681-4092-A968-33F15C7F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983D6-1308-4836-B50A-D0E63CC8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Show the transformation and the workmanship that makes a homeowner comfortable requesting a quote.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D6079-73E5-4B86-B400-2945DF90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43546C-19A1-4D8D-A055-2FE9013B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E6A34A-B072-43BD-8771-737AC78C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4F796-5E8E-421F-BAEC-6D53318B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“The best part of this Wayne remodel was the homeowner's reaction.”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99D42D-75AC-408C-A1F6-DB919848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67CE55-69BA-402C-ABFE-D3E48A8C6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Film the reveal with permission, then cut to the finished details they mention.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413C7-D1ED-4A4F-8ED4-6409B8B5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C65F5-AF9C-40B8-814E-003A9235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59CEBA-F21F-4C30-8CE2-F920CA54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432D82-9741-4B90-83A6-DE6065C7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“They said we left the house cleaner than we found it.”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5638A-0679-4882-9588-C9F3BB5B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7987A5-EB36-4669-BFFB-72F4F9432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Pair a real review with protection, cleanup, and completed work footage.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4BCF2E-3C76-4795-A97D-B1122818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0E3A82-DA58-4BD8-A511-3CE4B9A64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47EEF7-A6F2-4DFB-93AF-127C259E4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A83D26-16EB-431D-8FB9-AD482B65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“Your contractor should show you this before asking for final payment.”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6F7184-686B-47FF-ABAD-F73C9821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62BA4D-1ECC-4CDF-8E2B-2EAAE7BF7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Brax walks the punch list and explains the closeout process.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561C1B-AF5B-4147-BC15-339B51A0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1</a:t>
            </a:r>
          </a:p>
        </p:txBody>
      </p:sp>
    </p:spTree>
    <p:extLst>
      <p:ext uri="{BB962C8B-B14F-4D97-AF65-F5344CB8AC3E}">
        <p14:creationId xmlns:p14="http://schemas.microsoft.com/office/powerpoint/2010/main" val="13433801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4AD1C1-1D4F-47DF-B23D-8D9B7FC7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EDUCATION &amp; AUTHORITY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7EEE94-028D-44A7-A6F6-E5361722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Before you hire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9BF255-CA46-4948-9271-BF44310E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6C88E5-F4F9-4459-AEEC-99DF044B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3859B-980F-47AE-BB29-1E16F2FA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8DE2A-D716-4E20-9587-372F59A0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Explain the decisions behind the work so Main Line homeowners recognize a contractor who knows the details.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27A077-1B79-4799-9489-C1C217B8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0F4A59-5DA1-4ED8-9379-B69921193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29DF7-F542-4CAB-A168-1F88603B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BF84BB-8F10-4081-A736-56737A9A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“Ask these questions before you hire a Main Line contractor.”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82B542-D711-49A6-99D4-8F9D32DF5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741C81-B0BA-46C1-81CD-1293A04B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Brax covers license, insurance, scope clarity, and who supervises the site.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095FB-ADD7-4C45-B206-30EE396F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C9B33E-D7D2-4D47-9FA3-213BE497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B1E30B-C9EB-476F-B5F2-C7712FBF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376790-9F6E-4F00-A05B-09A2F8BD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“A one-line estimate is a warning, not a shortcut.”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CE4DE-D4BC-48F1-BE22-BBFD082F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379EA5-4262-4868-A3F0-A17EBA9CD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Compare a vague estimate with a clear scope without showing client information.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442C0B-B632-44B2-8287-18679861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42AF4E-E4D1-411A-974E-C62B0117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DC4C4C-9A3D-4035-9966-C2A38E44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27BD6C-F929-4880-8846-9C8B2C9E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“The low bid gets expensive when this is missing.”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B8BA04-2CC1-4621-8EEE-543F6341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E03026-507B-4939-85C9-C931FFA6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Explain allowances, change orders, and hidden exclusions with a real project example.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FEDCAB-8A07-478F-BB39-6F04ADA7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2</a:t>
            </a:r>
          </a:p>
        </p:txBody>
      </p:sp>
    </p:spTree>
    <p:extLst>
      <p:ext uri="{BB962C8B-B14F-4D97-AF65-F5344CB8AC3E}">
        <p14:creationId xmlns:p14="http://schemas.microsoft.com/office/powerpoint/2010/main" val="102122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24CC18-E696-4BDE-8616-5E6B96237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EDUCATION &amp; AUTHORITY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55986-0329-4A59-BB73-0BFE99E0B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Old Main Line homes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600677-D43C-4C56-A78A-3308D286E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84BFA9-6FE2-43F7-8081-3D5A76BF1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1B240D-C1E6-40DB-993B-701A067CF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A82494-B193-4F4E-8B6D-D118982C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Explain the decisions behind the work so Main Line homeowners recognize a contractor who knows the details.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1B9EB9-14B4-413D-B9FD-BB79D521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5A1CB-62D1-443A-A26F-CEED0B09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764484-D5A6-4D48-ADB4-C628EE4D5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A65DDE-4449-449D-BFF1-AD899D6C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“Open a wall in a 1940s Wayne home and expect this.”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568CF-7ADC-471C-A543-A891E15E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441BBE-EE46-4BE7-9E52-A4EBCFB25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Point out old wiring, framing changes, or plumbing surprises and how the team responds.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57996A-2BB0-42BB-95DD-9A87830D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EA9BA6-003E-44F4-AA5D-484C2A4B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B61628-0BAF-402B-9A07-83E17542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D08D76-AE38-4331-A155-0081CE34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“Old Main Line homes rarely give you square walls.”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D9FA8F-426D-4C39-B2BA-387027309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C681E2-E89E-41D3-BFCE-46B7B8B6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Show scribing, shimming, or trim work that creates a clean finished line.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F24EF5-EA20-4AD4-8FA0-EE5F7264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02E42F-67DA-4BA3-A25B-699163D3C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03DCC-8076-4B0C-B4F5-82F37857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143694-DC24-4183-9E1B-C767535E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“Before we disturb paint in an older home, this comes first.”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036776-9474-4B77-884B-E855D72C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F6A2C0-9729-4375-829A-A93A62B8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Explain lead-safe setup and the value of EPA-certified work.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1F923F-815C-47A5-A3EE-D5263862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2</a:t>
            </a:r>
          </a:p>
        </p:txBody>
      </p:sp>
    </p:spTree>
    <p:extLst>
      <p:ext uri="{BB962C8B-B14F-4D97-AF65-F5344CB8AC3E}">
        <p14:creationId xmlns:p14="http://schemas.microsoft.com/office/powerpoint/2010/main" val="181434431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7ED3AC-FBD9-41DB-A78F-BBDABDC1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EDUCATION &amp; AUTHORITY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0A005-C1B4-4533-B362-C7C6554BA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Materials and methods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AFCAD-C6A7-4DEC-9B13-95068EEDF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676F8-7E9B-43E6-97EC-B5F9BBC2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9ED8A2-8806-4A8E-8278-04CD8B2D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389D39-0C6C-472F-8C45-DB859EF51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Explain the decisions behind the work so Main Line homeowners recognize a contractor who knows the details.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B8CC3-81F5-46A4-B699-718F7941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648FA-FF89-47FB-BC02-D8D9CDC9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A49B2-E708-4440-96B4-049001CC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2F4E79-F34E-4878-A1F8-94C3DB93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“We pay more for this material because callbacks cost more.”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C61DA-9424-46F8-8418-F5BDF7CA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5454DF-054E-45F4-9C13-D64CED1B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Compare the chosen product with the cheaper option and explain the performance difference.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3BFDC0-BEDB-48B6-95C0-1F853C6A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AA8463-82C4-48ED-ACB3-23AB42B4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32F3C2-4243-4EC1-8A7E-93EEBE28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CFD183-CA2D-4071-ADA8-E8835D8B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“The fastest way to ruin a bathroom happens before tile.”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1091BF-5DF2-4A94-84C4-B8487D8E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4165EF-1581-4F4B-8F2B-899218594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Show substrate prep, waterproofing, and cure time in sequence.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E27EBF-AE45-444D-896E-7954704E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86CCB1-2131-480D-80D1-32CE1B0D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94885D-B438-41FE-BBB3-9933DB15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FA3AC9-E4EC-47F8-A9D2-503D843AF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“Siding only performs as well as the layers behind it.”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E9920B-03E1-4392-BAB5-1A92E3E79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96ABB8-CCD0-4788-8215-9561DD1F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Brax points to the weather barrier, flashing, and ventilation during install.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3896AB-E7D8-4B7E-878D-8FAB710D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2</a:t>
            </a:r>
          </a:p>
        </p:txBody>
      </p:sp>
    </p:spTree>
    <p:extLst>
      <p:ext uri="{BB962C8B-B14F-4D97-AF65-F5344CB8AC3E}">
        <p14:creationId xmlns:p14="http://schemas.microsoft.com/office/powerpoint/2010/main" val="108295842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16391F-571F-4614-BDBB-A77843CD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AUTHENTICITY &amp; COMMUNITY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88F676-E538-48FA-90AE-5F6F9BAD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Crew chemistry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7FD4DA-EF49-4C15-8585-170EAA59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E3EA4-137F-4FBA-B4FC-85CDA7D38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D0F88-11CA-4ABC-8F9F-092B984A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930BB-6012-4EDA-BE19-464BC8FC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Let homeowners meet Brax and the crew while building a recognizable neighborhood contractor presence.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0C879-0317-4E31-8F93-A95FA69A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FA47A4-B4B5-4BF9-A117-30A7E04E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92911-8357-4675-922E-252B57A7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8783A5-2567-4C75-8628-79C30A1F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“If a Main Line remodel was filmed like a workplace sitcom.”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91B0D-F930-4C90-8CF8-47D2B6F1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34DF8C-440C-4306-A4C3-8B548FE2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 quick reaction cuts around a harmless tool mix-up, then finish on clean project proof.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1D0E34-1F48-467C-A100-6932AD1F2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3E032-1EC2-4C21-B46F-0344502D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FB6348-CB65-408E-A86A-A928AFA1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AD55F8-B56C-41CC-A66E-7398DCBA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“Live from the job site with the world's most expensive microphone.”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9FEC01-BD76-4068-8B24-CA387B2D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5E9B4-EB97-40B8-9313-0590BE34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 a drill or level as a prop mic for one-question crew interviews.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485075-7899-4878-AED2-026B8A70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9E7354-D912-4349-BFDF-1D0F39A4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C0D46B-441E-4CCC-826A-18402E60F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1E4532-C786-4DF8-8CA8-931123FC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“POV: You own the company and still get handed a tool.”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0F7028-1A1C-45A5-9E8A-BECC1EB0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832CAE-694D-4705-BFDC-AD13D35BD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A crew member catches Brax looking busy and sends him back into the work.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5633B0-0C34-4463-8B37-713C439D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3</a:t>
            </a:r>
          </a:p>
        </p:txBody>
      </p:sp>
    </p:spTree>
    <p:extLst>
      <p:ext uri="{BB962C8B-B14F-4D97-AF65-F5344CB8AC3E}">
        <p14:creationId xmlns:p14="http://schemas.microsoft.com/office/powerpoint/2010/main" val="21136787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2E7411-45A1-490E-9BCA-C9F0FFC7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AUTHENTICITY &amp; COMMUNITY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D781A8-F3CB-4841-A889-79D9056D3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Behind the build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FE6C83-0FD3-4840-BFF7-1C97E3477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45AD0-D781-48A2-9B15-573D5814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39AD2-14AA-4CF9-A4E7-CFD4E4830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6684F-6759-44E1-A83D-3F460DD85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Let homeowners meet Brax and the crew while building a recognizable neighborhood contractor presence.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3F262-6778-4F89-AA8E-71FD2A56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6A2CD-361C-495C-B948-A026A454E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16161-2716-4FA0-918D-138EF2EC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A91ACF-FB99-4272-8CBF-BD004DC5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“What happens before a Wayne job site wakes up.”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BEFDDD-C2FE-4504-BA90-B007FF39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E28D07-2010-4ABC-85FD-654F4414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Film arrival, protection, layout review, and the first task in four short clips.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CA35F4-F97B-4DBE-A634-375389AC7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0D3571-D9B7-4F9C-9ECF-5A1747DF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631FB8-DC15-42CA-81D7-F4C25B75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035871-B861-48D6-8845-2AF932C3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“A full day of remodeling in 20 seconds.”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04954E-4E3D-4D1F-BB47-0148916A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10F977-73E2-45CB-BC4F-BE223765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Capture the same camera angle at morning, midday, and cleanup for visible progress.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FE9066-4E36-4D08-A5AB-9D7131AE3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2E4C84-7E2B-47CC-BD98-061A0C01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7C1640-76D6-4346-A16F-68E9B91F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BCBA5C-DD10-44A3-B7F9-73CA31B8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“Our job is not done when the tools go back in the truck.”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F67193-EE02-4E3E-A8B4-AD52B3CE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1DE0BF-EC40-4B1D-B40A-1F80C49A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Show cleanup, walkthrough, and punch-list checks at closeout.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AC216E-03F5-41D5-AE7F-E2FBBCAF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3</a:t>
            </a:r>
          </a:p>
        </p:txBody>
      </p:sp>
    </p:spTree>
    <p:extLst>
      <p:ext uri="{BB962C8B-B14F-4D97-AF65-F5344CB8AC3E}">
        <p14:creationId xmlns:p14="http://schemas.microsoft.com/office/powerpoint/2010/main" val="17476724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A8D054-2098-4E2D-A1E3-EB8C87E6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AUTHENTICITY &amp; COMMUNITY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A49EDF-8CEA-4390-951A-B1B115D7D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Main Line neighborhood stories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384680-39AA-40A7-831D-4FF12866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D0444-8308-4373-AB52-A4004DDD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A5FE98-939F-42AE-9DB0-F08EFEC6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8BD24-A038-41F6-91ED-92D92A01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Let homeowners meet Brax and the crew while building a recognizable neighborhood contractor presence.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D57AD-7549-4769-A753-44DA8A76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5DA5B-6E6B-4B7F-AA79-6F8CA725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7EF516-ECF8-4B33-B5B9-2C0D1305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DE1F77-EEF7-40AC-9810-1D498C95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“Wayne homes keep giving us this same renovation challenge.”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3469A0-BB6D-44E8-B605-A211A96E3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7CC02F-01C8-4039-8242-158ABD33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Connect a common layout or age-related issue to a current project.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189052-8038-49EC-8E56-51415F5E9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3AA05B-3003-446A-BC54-174C7613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843151-2BAF-44AF-8626-D527DD4BB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22962F-3D3C-4252-BB6E-2D5CCBFD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“Buying near Fayette Street? Check this before you renovate.”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F4BC63-C850-4B43-BF43-29474718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21035F-5E3D-4918-91E2-98054B5D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Share one practical inspection or planning tip for Conshohocken buyers.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B5273F-319E-4867-8344-260CF0EF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D05E18-EB82-4C9E-803E-455D58CB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F2E8B8-D839-494E-B987-496AA776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0505CA-FD20-4C87-95FB-A38145EB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“Today's project is five minutes from downtown Wayne.”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E1BBB3-262B-4F5E-8A2D-574E1ED8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8F7C21-48B5-4B90-BA79-08369255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Open with a recognizable local landmark, then move straight to the job site.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8D6EA8-F6FB-4B63-9BB6-AE3BF2CE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3</a:t>
            </a:r>
          </a:p>
        </p:txBody>
      </p:sp>
    </p:spTree>
    <p:extLst>
      <p:ext uri="{BB962C8B-B14F-4D97-AF65-F5344CB8AC3E}">
        <p14:creationId xmlns:p14="http://schemas.microsoft.com/office/powerpoint/2010/main" val="51757262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589C5E-8495-4773-A993-65E81B5B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CONVERSION &amp; OFFERS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7D7F6-D474-4CA3-9AFA-326440EE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The quote process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5C143-7785-4C7B-8396-4D5A85A9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AC34CB-3FFF-4149-8118-A1C7B676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B5AF19-4F2B-47D0-BBFB-B93884C3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D7A06-BC51-445F-BAD1-64E0FA5E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Remove uncertainty around the next step and give qualified homeowners a reason to start the conversation.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AA0FA5-CAAC-4C98-8D74-69B9D8B4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E4370C-32B3-4FBA-B6EA-3B2A19C7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7B0531-6DC7-4A37-BB39-6B29AC3E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A6BAC-0585-4D26-AC2E-F30CB9B9D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“Here is what happens after you request a free quote.”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0BA9A8-931F-4427-A5D7-0DD35077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DB7E23-0F13-423E-8B76-9A897A27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Brax explains the call, walkthrough, scope, and proposal in four fast steps.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3BB6AF-9B3F-40A8-A3B9-463E5136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4B29CB-3836-4272-8554-78ED2BB2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77D742-4152-4C14-9B05-7901F5F0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A65ADB-7C3F-4C84-8802-1F9A3A26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“Want a more accurate remodeling quote? Bring these two things.”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CDE157-5ADA-4587-BE5D-01E746DE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76D569-C348-4727-8948-6970FA45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Ask homeowners for priorities and inspiration photos before the walkthrough.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9A544F-590E-4F7E-8890-035A400D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AB32E2-C608-46F1-973F-DDF8E0EA8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F9B5BF-9C79-4E09-9ADE-3F7A696D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7FB9BE-B777-444A-9E12-E66DA552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“A good proposal should answer this before work starts.”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A0B42C-318F-484D-8716-1E886FCA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D344A1-41EF-4E90-81E1-1BCD80D3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Show how scope, materials, schedule, and communication appear in the plan.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8C5D33-901B-4193-BEB8-89F91095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4</a:t>
            </a:r>
          </a:p>
        </p:txBody>
      </p:sp>
    </p:spTree>
    <p:extLst>
      <p:ext uri="{BB962C8B-B14F-4D97-AF65-F5344CB8AC3E}">
        <p14:creationId xmlns:p14="http://schemas.microsoft.com/office/powerpoint/2010/main" val="3826748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292130-D41F-4FD1-9B8E-4A140A0D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CONVERSION &amp; OFFERS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C320F1-94E0-4967-9A5E-9554F667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Common homeowner concerns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5F5227-7889-4E3D-8EDA-76181164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FF3B8-EA24-48EF-890D-D7AAC24B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56D1CF-BD8F-4A4E-B0E8-AA1FB51E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EAC8E-3C35-4A24-A353-4F7A1CF7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Remove uncertainty around the next step and give qualified homeowners a reason to start the conversation.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17001A-C4E4-4129-89F5-1C8073E3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DD898A-0936-48BA-B94B-D7D7CA0E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5E23DC-DCD0-4EDE-B02F-67BB06A3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B06886-D9EB-49EB-804E-81115D01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“Can you live in the house during a remodel? Sometimes.”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A7A477-F9C1-4F76-8D27-BDDD3012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726A9-84E2-417E-9A49-AD6F4F1F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Explain dust control, work zones, utilities, and when moving out makes sense.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FB1827-E96A-4AF5-86A9-554318DD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9E7F5D-E22F-483D-920B-01B97BC7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87FE0F-991C-4665-B7EF-DF509FBE1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34532B-AA4C-495E-BB05-404A8D11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“What actually delays a renovation on the Main Line.”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60F1F5-11DD-4C90-94E1-7AD1559C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624E6F-1476-4CB6-9340-983A5578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Cover selections, hidden conditions, and change orders with real examples.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4F366B-AF05-41AA-9943-331CAC545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28825"/>
            <a:ext cx="85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09E574-9FDC-4FE0-8E8A-D7B29A27D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717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F5D39A-6091-4561-8719-9224865C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81325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229A2D-21B3-4859-9CDB-73CE8D91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“Why the cheapest estimate can cost the most.”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995331-9FBC-43DE-B153-8939D7D2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VIDEO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822655-1149-47EA-80E6-8AF49453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434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Explain missing scope, rework, and communication without attacking competitors.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9F0964-2933-475E-BFF2-91B5D650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4</a:t>
            </a:r>
          </a:p>
        </p:txBody>
      </p:sp>
    </p:spTree>
    <p:extLst>
      <p:ext uri="{BB962C8B-B14F-4D97-AF65-F5344CB8AC3E}">
        <p14:creationId xmlns:p14="http://schemas.microsoft.com/office/powerpoint/2010/main" val="19027968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37E36E-1D98-4111-9601-3F7E5AFD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CONVERSION &amp; OFFERS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BE07D-69A8-4E49-9F20-B096FC4E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Offers and timely needs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F9A03-BE00-4D19-95BC-81B02E41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575D2-3450-4B92-A3AF-5AD83863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58E4C-620D-4AFD-AFF1-4041452F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5F5D8-22EA-44B4-84CD-492ABA33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Remove uncertainty around the next step and give qualified homeowners a reason to start the conversation.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71DD34-00DA-46EE-9482-9BB7E386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14668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PILLAR 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9CD2FD-F2D8-4FA7-9F3C-B4F66E86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62150"/>
            <a:ext cx="85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0BB303-988A-4656-BA56-5830BB0A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0002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Community discount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110AD8-9312-4CD7-B6F9-4CF6C772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990725"/>
            <a:ext cx="6096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Brax explains the 10% offer for veterans and first responders with a direct quote CTA.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DC2EAE-E31B-4CDB-8F21-7285FB8C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2C4AFD-C903-4D97-B2AF-268E5BA43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19450"/>
            <a:ext cx="85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0A6A35-A291-4858-8137-0D5138AB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2575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Exterior readiness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52E3EE-0B9D-480F-860A-17CB0930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248025"/>
            <a:ext cx="6096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Inspect roofing, windows, and doors before winter hits the Main Line.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274009-CD94-47B4-89C2-24ADF4C4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1480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7B5AD1-5343-4EE3-B889-8B64A2A17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85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2C8B0C-0AF1-454F-9BB2-8DA0CC0E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148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24/7 emergency response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F4F4A5-AF3C-4506-A4B0-03B981C2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05325"/>
            <a:ext cx="6096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Explain what homeowners should share when a leak cannot wait until Monday.</a:t>
            </a:r>
          </a:p>
        </p:txBody>
      </p:sp>
    </p:spTree>
    <p:extLst>
      <p:ext uri="{BB962C8B-B14F-4D97-AF65-F5344CB8AC3E}">
        <p14:creationId xmlns:p14="http://schemas.microsoft.com/office/powerpoint/2010/main" val="97280377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44e8794014bf3"/>
          <a:srcRect xmlns:a="http://schemas.openxmlformats.org/drawingml/2006/main" l="25937" t="0" r="2593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0"/>
            <a:ext cx="5048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FD300-8D69-496D-B885-3F47E67D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0"/>
            <a:ext cx="809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E91304-E3BD-444D-A56D-CF61F74B6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SECTION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44BEA2-BABD-4A2E-9ADF-B6CE36A5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Niche Neighbors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2704D2-6816-4683-B3F9-7B08F19F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00" b="0">
                <a:solidFill>
                  <a:srgbClr val="D6D1C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6D1C9"/>
                </a:solidFill>
                <a:latin typeface="Aptos"/>
                <a:ea typeface="Aptos"/>
                <a:cs typeface="Aptos"/>
              </a:rPr>
              <a:t>Borrow the content mechanics that build trust, then localize every idea for Wayne, Conshohocken, and the Main Line.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7F605D-7694-44E8-B226-58F0CB18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3E3BCB-DCCD-4CFB-B244-59ABDD8E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165556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DF733D-49DC-4AF2-BFBC-61088C1C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COMPETITIVE INSPIRATION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0477E-B71C-4981-ABF6-859AEC70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Niche neighbor benchmarks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6C0D2C-6C16-4EC5-AAB4-E0F896C8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8797C3-C2E2-46A3-8AFB-54731575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45A85-32D7-413A-8CCF-8834E142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614483-1B32-44A1-AEDB-3C4676AD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8592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Matt Risinger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57200D-737F-4BAF-BBCE-AC23D8674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4787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@risingerbuild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0B127D-BE49-4A36-94AF-9E81FCAF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WHAT WORKS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11503-AFD8-44A1-A00B-4C217BF4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81300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Build-science authority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Clear product opinions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Founder-led explanations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77208-F625-453B-BFCB-E847C0A4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81450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TOP CONTENT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19B2D6-2837-4614-9AAD-FC904814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38625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Details and failures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Material comparisons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Site walkthroughs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6766E4-DB63-44FB-89BE-F3F587DBC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4352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Est. daily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747E2-8F35-421E-8BFF-9B0CC55B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68592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Kyle Stumpenhorst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A20685-5778-47A5-9093-96A08513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04787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@rrbuildings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08E0E9-C554-4241-BD03-184458E4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5241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WHAT WORKS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5DAF17-8B00-45BD-B7F9-6F158E25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81300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Raw site progress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Satisfying process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Founder as narrator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DB8242-074C-4E89-A3CA-FB1F6AB46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981450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TOP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5C60AA-0B04-4B9D-ABDF-90A466E11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238625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Time-lapse builds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Tool demos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Progress reveals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1EB2F4-972A-4FD5-A3C9-D7610DD1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534352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Est. 3-5x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308847-E3E6-4739-AC24-B94DD74C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68592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Perkins Builder Brothers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98ECE5-ED36-43CD-AE7D-90386CB1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4787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@perkins_builder_brothers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5A7720-A73D-4F1C-AEE6-D140393A6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241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WHAT WORKS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141078-5A69-4F30-97C3-39E22F1E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81300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Crew personalities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Useful explanations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Long-running projects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3DCA5B-3456-4966-B4B3-D01FA0FCC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981450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TOP CONTENT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4DBA23-0B50-420E-ABDE-B5AC41CE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238625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Crew banter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Problem solving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Build episodes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1C7768-BCDB-4216-A0F8-0DBC6A908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34352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Est. 3-5x weekly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4B2F90-2B0D-472B-A10C-A9B68ADC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29300"/>
            <a:ext cx="111633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18D147-C3DA-4B7D-B9C6-3EA1A80E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4360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APPLY: Explain the why  |  Keep Brax on camera  |  Turn crew moments into recurring formats</a:t>
            </a:r>
          </a:p>
        </p:txBody>
      </p:sp>
    </p:spTree>
    <p:extLst>
      <p:ext uri="{BB962C8B-B14F-4D97-AF65-F5344CB8AC3E}">
        <p14:creationId xmlns:p14="http://schemas.microsoft.com/office/powerpoint/2010/main" val="106307504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273918698a4ef9"/>
          <a:srcRect xmlns:a="http://schemas.openxmlformats.org/drawingml/2006/main" l="28952" t="0" r="289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0"/>
            <a:ext cx="5048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94F242-A4E9-4FD8-877B-B51C1414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0"/>
            <a:ext cx="809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3899F2-BDB4-43E2-9EDA-303D1257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SECTION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CB79B-C9A8-42A9-A527-E9D43900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Posting Strategy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329D18-0AA5-4552-B652-E9EA7DF8D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00" b="0">
                <a:solidFill>
                  <a:srgbClr val="D6D1C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6D1C9"/>
                </a:solidFill>
                <a:latin typeface="Aptos"/>
                <a:ea typeface="Aptos"/>
                <a:cs typeface="Aptos"/>
              </a:rPr>
              <a:t>A sustainable weekly rhythm gives every project several chances to build trust and produce a quote request.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2C5AC-C9C6-45DE-B3AB-B7DC5F2F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79220-0662-4AA6-96C0-E87DCA79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1343337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0A93EC9-7098-4A7E-AE80-DDC0D0E1D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POSTING STRATEGY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333F8-0467-4349-B167-7E21610F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Weekly publishing rhythm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37DFD0-E939-462C-81A5-94E0F30B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333AE-E823-46FE-8FE5-E3AD4EF9C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70D946-177C-4F27-B11E-DFEA9411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9D9840-0824-4AA4-94F8-A0691BFB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28775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MON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5F85DA-7F61-4AB7-BA41-77078941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647825"/>
            <a:ext cx="1666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7:30 PM 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3C2BD-E7B8-4186-999A-E135328F6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1647825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REEL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95EEF-0525-44DC-B814-712A2E56C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63830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Education or planning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D1BDC3-6DF8-4FA1-A684-95061CBF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1455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4EC8CE-A7B0-4AFC-8359-9A403087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6220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TUE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80BD1B-D23F-40D5-9D6D-82F31D50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381250"/>
            <a:ext cx="1666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Stories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CA23F-04CE-45F6-B6D4-B6BE56B1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38125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BTS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96E4EA-D422-40DC-B0A7-8A6AE1D3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371725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Quick job-site updates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5D9C25-AC6E-4EF6-B01A-469A3FB3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4797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12432D-F6B8-4841-A422-CFC9E300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95625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WED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F4EBC5-F542-4AFE-AE17-4176DF5F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114675"/>
            <a:ext cx="1666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7:30 PM 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2D986E-0DEB-42D5-9AE8-EF6C0D9E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114675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REEL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B78518-B0CD-428F-A874-2B4A55C3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1051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Transformation or proof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368C0E-C634-40BD-BA5C-0BEC508D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8140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A9C396-AF33-4C70-8204-45285F1F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29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THU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F1D533-C0F6-4907-80F7-F78CC940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48100"/>
            <a:ext cx="1666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Stories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A49CCB-64AC-4C4D-9111-4953A2B7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8481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Q&amp;A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822F3B-71B4-4F83-9BF3-B9532654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838575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Poll or project question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DBA0FE-A79C-4835-99D5-C459E8A4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1482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AF787B-A162-4CD2-BD02-138ECC63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62475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FRI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5617B8-9621-4431-AAC1-8CC0E063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581525"/>
            <a:ext cx="1666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6:30 PM ET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FB4935-C843-4806-BFCD-5E92B15E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581525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REEL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2555DD-78AA-4DCB-A63E-890D47C6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57200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Crew, community, or offer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D745B1-415E-452B-85E1-C6FCD11C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4825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2642E80-4D8C-49FC-9655-555CD68C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9590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SUN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FACCEF4-DB37-40B1-BCCC-927E4FDA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314950"/>
            <a:ext cx="1666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7:00 PM ET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3F69C44-99FD-4583-A01B-8DB77880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531495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CAROUSEL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02D7EFD-EC0F-4E7A-8AFD-297E8EA5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305425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Review, guide, or FAQ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9DBA4FE-8F57-4727-9EC6-068B1D0E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1505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E6A64"/>
                </a:solidFill>
                <a:latin typeface="Aptos"/>
                <a:ea typeface="Aptos"/>
                <a:cs typeface="Aptos"/>
              </a:rPr>
              <a:t>Short-form posts publish to Instagram Reels, Facebook Reels, and TikTok. Brax records one job-site batch each week. Storyy edits, captions, schedules, and reports.</a:t>
            </a:r>
          </a:p>
        </p:txBody>
      </p:sp>
    </p:spTree>
    <p:extLst>
      <p:ext uri="{BB962C8B-B14F-4D97-AF65-F5344CB8AC3E}">
        <p14:creationId xmlns:p14="http://schemas.microsoft.com/office/powerpoint/2010/main" val="65895316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7AC06E5-6D17-46F3-91F5-6D9FC5D7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POSTING STRATEGY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6BCBC1-3775-4FEE-B0FA-E0FC9C14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Sample weekly content calendar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C21786-4710-4CFB-9C1D-15A0444A9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02C35-69C5-4559-8BC7-0FE3BC66A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832B54-FA1C-43B4-9DBD-21E922BA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0ED35A-4214-4D09-A3BC-1AF3E735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335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DAY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4AF4A9-7F53-4081-B44F-8D5E580B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33525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HOOK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A6D7EF-EE3F-4B03-BE11-2D5FDAD6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1533525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STRATEGIC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58AD9-E4FB-4CD1-8C31-85996157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764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MON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09A980-0A94-44E0-8DA6-B1B313247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876425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“Ask this before hiring a Main Line contractor.”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F7804E-F982-4949-BA02-FFD6ED19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18859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Build authority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4D53BE-24F3-4EA0-9382-B8F9D537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5267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0B514F-3A88-4C34-A295-7D6F724BF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622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TUE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18985A-9C6F-4CF5-9A7F-1B21148AA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562225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“What happens before this Wayne job site wakes up.”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844C2B-22CB-413D-8AD0-5759FC31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5717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Humanize the crew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99FD83-6503-4531-8923-866DE71B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3847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672815-9516-493F-A2B5-EE01A73F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480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WED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9DD39A-707A-47E5-8751-4BA6FF56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“This Conshohocken basement became usable square footage.”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49E38-8389-4671-88CE-78B48A2F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2575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Prove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BAA765-E182-421F-BAF8-69F68CDA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2427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807D1C-EA54-4C7D-A70D-F5EBA72E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338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THU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B92994-BCDE-49E0-95C8-BDCD5807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933825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“What would you change first in this kitchen?”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DD696B-C7E9-4F58-9DAB-12E83F66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9433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Create engagement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AFB635-1EE4-49DB-BD3A-849F299C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1007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E090B3-E658-49ED-8BDD-558B1E86B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196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FRI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D9C211-26AD-4C20-BC86-F1088806F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9625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“POV: The owner gets caught working again.”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6964CD-7DED-4599-8A2C-1ABA89CB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6291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Grow local reach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114594F-63F0-49B3-9161-C3BB9022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9587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FD8AA4-0614-422A-A09B-2AD47FC77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054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SUN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7A468D-12EE-42BB-96D7-4B5C2429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05425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“Five remodel phrases that change the scope.”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503D979-77E9-4C33-A8D2-79441E053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53149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Earn saves and inquiries</a:t>
            </a:r>
          </a:p>
        </p:txBody>
      </p:sp>
    </p:spTree>
    <p:extLst>
      <p:ext uri="{BB962C8B-B14F-4D97-AF65-F5344CB8AC3E}">
        <p14:creationId xmlns:p14="http://schemas.microsoft.com/office/powerpoint/2010/main" val="108831492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88ec6421b475c"/>
          <a:srcRect xmlns:a="http://schemas.openxmlformats.org/drawingml/2006/main" l="10121" t="0" r="101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0"/>
            <a:ext cx="5048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53440-7DD7-4A8C-AF64-9A1DF26C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0"/>
            <a:ext cx="809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EA1436-D524-400B-AB9A-0F3BF59A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SECTION 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43065-092D-492E-8D18-0E706D10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Social Media Updates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34333A-2B42-41D5-B81E-E509B8CD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00" b="0">
                <a:solidFill>
                  <a:srgbClr val="D6D1C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6D1C9"/>
                </a:solidFill>
                <a:latin typeface="Aptos"/>
                <a:ea typeface="Aptos"/>
                <a:cs typeface="Aptos"/>
              </a:rPr>
              <a:t>The workflow should protect Brax's time while improving local discoverability and content consistency.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CE88B1-1F2C-4E47-9568-ACE59DFC0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CAEF1-4781-4086-B6E6-9FDD15C5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2274508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534F9E-EFE1-4D5E-8E87-AC765D83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SOCIAL MEDIA UPDATES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7C6CD-4B43-4F93-8EF1-1C333739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Updates to apply now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317857-890D-4B10-9D6A-F6613FF9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8C2BA9-F0F5-4AA1-8CDB-064B5936E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A59C6-3F1E-4108-BD1C-7CCDA8FC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5EC70E-FF83-4CFF-AAD4-EF86BF8C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66875"/>
            <a:ext cx="1762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PLATFORM UPDATE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E175E-3AF2-4FF4-84EA-8A743852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43100"/>
            <a:ext cx="2905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TikTok search insights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5E0928-3B9C-4942-B8FC-1BB772F9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166687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WHAT'S NEW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657C8-A5F7-46D2-8C20-54DEC844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1943100"/>
            <a:ext cx="371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Creator Search Insights surfaces popular topics and content gaps.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7865F-A71D-4152-9FDD-CACA7018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66687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NEXT STEP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A5CD20-8259-4DBB-A5DF-F065AB9B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943100"/>
            <a:ext cx="342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Check local remodeling searches monthly, then turn useful terms into hooks and captions.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2D1EBF-4E18-4001-8C9E-DDA115B5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28925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3300D8-6B21-4F88-996B-76A20B3A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05150"/>
            <a:ext cx="1762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WORKFLOW UPDATE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6B1AC3-3134-4B3E-9BE8-4AB9CB99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2905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One shoot, three platforms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2C114-730E-4EDA-B3FA-753B57C8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10515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WHAT'S NEW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7B7111-8DB7-4100-BF82-78081E5A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81375"/>
            <a:ext cx="371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Each vertical edit should work on Instagram, Facebook, and TikTok without a watermark.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B3B486-A5BA-4CA5-AE2A-4A8D975B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0515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NEXT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F2501-5D18-47E2-86DC-00B2CCF6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381375"/>
            <a:ext cx="342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Capture clean source footage once and tailor the first caption line for each platform.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2F7DAB-E342-4A71-BE9F-12C8C998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6720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D8C63E-0BEA-493B-A7B1-E3CD8F8A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43425"/>
            <a:ext cx="1762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STRATEGY UPDATE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4377A2-A241-4647-AAF5-BEFA12FB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2905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Local proof beats broad reach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21EF8F-5C8B-4E35-82A0-848B830D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54342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WHAT'S NEW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438E1E-854F-4DE0-A050-DCF57290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819650"/>
            <a:ext cx="371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Town names, recognizable homes, and real project details attract better-fit viewers.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C9D04F-89ED-4D81-82DA-97C574F7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54342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NEXT STEP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7A160A-3D6C-4887-84F3-810033E9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819650"/>
            <a:ext cx="342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Name Wayne, Conshohocken, or the exact Main Line community whenever permission allows.</a:t>
            </a:r>
          </a:p>
        </p:txBody>
      </p:sp>
    </p:spTree>
    <p:extLst>
      <p:ext uri="{BB962C8B-B14F-4D97-AF65-F5344CB8AC3E}">
        <p14:creationId xmlns:p14="http://schemas.microsoft.com/office/powerpoint/2010/main" val="11509046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397c985ef549c4"/>
          <a:srcRect xmlns:a="http://schemas.openxmlformats.org/drawingml/2006/main" l="24525" t="0" r="245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0"/>
            <a:ext cx="5048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9E271B-8904-440F-B51A-F87DE2F0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0"/>
            <a:ext cx="809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6F2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A20F04-35B9-455F-BEBA-4C1A0098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SECTION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B17140-6EFB-4CD7-9599-68000AE6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Action Items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4D964-5B5B-4E99-A068-C36E8DEC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00" b="0">
                <a:solidFill>
                  <a:srgbClr val="D6D1C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6D1C9"/>
                </a:solidFill>
                <a:latin typeface="Aptos"/>
                <a:ea typeface="Aptos"/>
                <a:cs typeface="Aptos"/>
              </a:rPr>
              <a:t>The next two weeks should produce a clear profile, a repeatable footage pipeline, and the first month of publish-ready content.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BA6FBE-65A2-4743-9304-62CC1EF8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737F2-F316-4861-8273-F0BB9014A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C8C2B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C8C2B8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30323151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621114-8B10-4ABC-A6D7-C6121B79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CLIENT ACTION ITEMS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F1182-B2CC-469C-9DC2-0A9ABAE60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Brax: next actions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D789E-A64C-4361-A9A7-A0E3415B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AFC2A-A16E-4A12-9F89-D9743F15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F3D47-0586-490D-A6B8-78A94933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0FCE5-BB91-41F4-B457-594687D6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335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43A366-C4A9-4D73-99D6-7A6B5D59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762125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Confirm profile details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D0BA18-9539-4CFA-91E9-52690F54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743075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Approve the handle, profile name, recommended bio, quote link, phone number, and discount wording.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DF0069-CE1F-497B-AB77-7AF95741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2415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5B8240-FAF5-4D12-B57F-8B4B9D939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8610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02AAC7-33E1-462D-85B8-CBCCCEE4F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114675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Record one weekly batch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EB6261-D001-467F-995A-8AF58B6C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095625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Capture 12 to 15 vertical clips on one active job site. Include Brax, one crew moment, progress details, and a clean reveal.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BF1D67-84B1-4ECD-9116-22C6CE40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7670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11822B-9F16-49F2-819C-3C870419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386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1D3436-CFA3-407D-A205-D716D6B23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67225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Share proof assets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28248-A62F-40CC-9968-C88985F1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48175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Upload current before-and-afters, three recent reviews, crew names, project towns, and any homeowner permissions to Dropbox.</a:t>
            </a:r>
          </a:p>
        </p:txBody>
      </p:sp>
    </p:spTree>
    <p:extLst>
      <p:ext uri="{BB962C8B-B14F-4D97-AF65-F5344CB8AC3E}">
        <p14:creationId xmlns:p14="http://schemas.microsoft.com/office/powerpoint/2010/main" val="182211450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18F551-53A8-41DE-8C67-35EDA7B72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E86F2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86F2C"/>
                </a:solidFill>
                <a:latin typeface="Aptos"/>
                <a:ea typeface="Aptos"/>
                <a:cs typeface="Aptos"/>
              </a:rPr>
              <a:t>CSM ACTION ITEMS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A2AD68-DF87-4E95-8E24-C00A9D73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Storyy: next actions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B93638-AB02-4592-8BDF-F2A80D67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4B8E73-51F7-48D2-B3B9-E2AB655F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MODERN TOUCH SOLUTIONS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CF75C-903A-49E5-A7CD-8CC31BDA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77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6E6A6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E6A64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0AA7C3-3A0F-4D62-A7B5-A1EDE132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335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941109-9FA8-4D79-95D2-A401BB44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762125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Update the profiles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48B0A0-A1D3-403B-A2F2-C5D79D3A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743075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Apply the approved bio, searchable name field, direct quote link, contact buttons, highlights, and pinned-post structure.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FAE835-C5C6-4104-9BEB-DCE37695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2415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545EF-CDA5-4948-B092-28E60CF5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8610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9B161-E80D-4C39-B100-F37AEFF5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114675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Build the first content batch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CA9D0B-3E27-4EF8-B9A4-1F1420AC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095625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Turn the next Dropbox upload into three Reels and one carousel. Use the orange five-star cover system across the batch.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613282-41D1-4E87-8853-32170C32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76700"/>
            <a:ext cx="108489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DB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A2B56F-BF91-4009-AEA8-B7B72470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386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3C7AA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C7A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67C4D8-74F4-4FF2-B058-12419B56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67225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1717"/>
                </a:solidFill>
                <a:latin typeface="Aptos"/>
                <a:ea typeface="Aptos"/>
                <a:cs typeface="Aptos"/>
              </a:rPr>
              <a:t>Track qualified demand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8696F5-0B5D-4DF1-965B-401725E2E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48175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1717"/>
                </a:solidFill>
                <a:latin typeface="Aptos"/>
                <a:ea typeface="Aptos"/>
                <a:cs typeface="Aptos"/>
              </a:rPr>
              <a:t>Report quote-link clicks, direct inquiries, calls, saves, and the town tied to each lead. Use views only as supporting context.</a:t>
            </a:r>
          </a:p>
        </p:txBody>
      </p:sp>
    </p:spTree>
    <p:extLst>
      <p:ext uri="{BB962C8B-B14F-4D97-AF65-F5344CB8AC3E}">
        <p14:creationId xmlns:p14="http://schemas.microsoft.com/office/powerpoint/2010/main" val="17051257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2026-09-17T18:07:55.8950000Z</dcterms:created>
  <dcterms:modified xsi:type="dcterms:W3CDTF">2026-09-17T18:07:55.8950000Z</dcterms:modified>
</coreProperties>
</file>